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A_A728D2C0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17EA8-120B-9090-D07B-B809D15F22C0}" name="Kaplan, Andrew" initials="KA" userId="S::andrew.kaplan@nycha.nyc.gov::ed40960f-3a23-420d-9945-eaf16e7c91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FFF"/>
    <a:srgbClr val="C02427"/>
    <a:srgbClr val="F3C63F"/>
    <a:srgbClr val="8D5DB1"/>
    <a:srgbClr val="78BF72"/>
    <a:srgbClr val="F3CF61"/>
    <a:srgbClr val="926AB1"/>
    <a:srgbClr val="9CC183"/>
    <a:srgbClr val="E8AE00"/>
    <a:srgbClr val="ED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5F1B2-6A42-EBC2-2EF6-45D7AC89BE78}" v="2" dt="2022-08-15T18:37:03.576"/>
    <p1510:client id="{73A545DC-1511-E4F1-B8FD-30B97E8E5A67}" v="36" dt="2022-08-16T12:50:25.7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9"/>
    <p:restoredTop sz="95666"/>
  </p:normalViewPr>
  <p:slideViewPr>
    <p:cSldViewPr snapToGrid="0" snapToObjects="1">
      <p:cViewPr varScale="1">
        <p:scale>
          <a:sx n="97" d="100"/>
          <a:sy n="97" d="100"/>
        </p:scale>
        <p:origin x="1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0A_A728D2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E38111-D81B-44B2-8D7A-84919C3F4F44}" authorId="{B5717EA8-120B-9090-D07B-B809D15F22C0}" created="2022-08-15T18:37:03.576">
    <pc:sldMkLst xmlns:pc="http://schemas.microsoft.com/office/powerpoint/2013/main/command">
      <pc:docMk/>
      <pc:sldMk cId="2804470464" sldId="266"/>
    </pc:sldMkLst>
    <p188:txBody>
      <a:bodyPr/>
      <a:lstStyle/>
      <a:p>
        <a:r>
          <a:rPr lang="en-US"/>
          <a:t>Two small points: can we reverse the order of the numbers (TA elections on top)? And can we also add a "minimum" value to this slide? I.e. the lowest turnout of any development for that time period? I just want to anchor people in what the floor is!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14FA-8046-AA4C-B398-89C53BED7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18D44-6337-E64A-96B4-5107FF12E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8C3F-F327-4C4F-970C-61DAA0E1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4604C-A1A1-674C-ACE5-FEF3EDFC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AA15-31C1-2242-B218-89E92919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8501-3822-654D-BFD0-16F8E0DE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7B52A-2A5B-FF47-BF6B-60BE2853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CC03-702A-414F-87CA-F3A72654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765C1-DCE5-0446-A834-6523B042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3FA49-A98E-C54B-80D7-D932EFE4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9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A094E-CB79-3A4A-AED4-B719FC660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DD398-4277-8045-95DE-B15928C55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F4B61-3405-1542-AD52-B7135B1C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6247D-DD41-984B-91A4-B07F6A25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607AB-5286-1A45-A0F1-4F24A06F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6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4967-0661-4947-837A-DFF59880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91D6-6CAC-EC47-A304-8D8653931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72BDC-EC1C-5440-A0E7-13186434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3395B-974C-7D47-BF38-C007B852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9BA69-ADD1-E842-9C47-CF40A6C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B360-D4B2-BD4F-8929-4A59C293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99420-DF76-9446-BB35-1288B0F1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4BCD7-75ED-4C49-9EFB-AC103022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88DFD-B0D8-724D-B7EF-6737A5D4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6D17-8FA3-2C46-BEB2-0DCCB55D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7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09E7-E86E-714E-B564-4C6A03C4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D11E-1202-7D4A-92CE-6DB0830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73B51-FFF8-0D4D-B216-FA223964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44ED-FA29-194D-B8CB-D8965C8D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85AD5-91FA-D545-B90C-B023A48A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EAB96-156F-494C-A914-FF081D4A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DDEE-CC9B-574D-8C77-9C4DA520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8A789-00B7-E74E-9569-0A4A1D89E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03860-A77C-2145-B185-2DBAFD6C6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DEF21-0A83-F24B-8D09-1C6F1D6C6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533B04-9A7C-2C48-92C8-FB1AF7FA7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C095B-3AF7-E941-BC08-5F847D4C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4F2A4-0623-774A-A1CC-1D31CBA4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867E1-8927-E94E-9DF6-915E7241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F74E-AC16-9B41-B3C3-7D309ABF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825F8-8E68-8147-A09C-309FB19C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FE0C5-E148-4347-B00C-885FBDA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98F1A-A00B-CD4A-848E-5BF82D51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F14B5-913A-8744-9B30-E89F9B50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B84D9-D141-4E45-8C98-F80A864E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7AC9-D96F-CB44-9FD3-EF2714AA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4322-EE6F-C244-8FF2-27FDEDA1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0602-91E2-7E4D-BE5C-75FA24E4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165FF-A12D-A540-92F2-94C30DCFB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DE0C3-36A8-BD45-8705-4218EBF4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18EB-73B1-CD4D-8CB3-69F6A982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9BDB3-2DCC-5947-A36C-C69B2A14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2C0A-DE45-4447-8C19-30FB60BD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16332-D4FB-9043-995A-BB25E3C15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8B44C-25C0-CD46-A516-A5CAC7C17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49552-62BF-3640-82AE-EA5660318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9EDAC-BD7C-6348-A578-F5D57596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6B80E-C1BE-2348-959D-A8087346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9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78ECA-440A-734C-86FC-EA177039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AFCFE-6B6C-074E-84FE-AEBCDED7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8D50E-BB96-DD4D-97D4-3A4A37669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28DDF-EB7C-EB4D-9727-89809D3D64FB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58D1D-11C0-B74F-9572-950787E9A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B1ACD-954E-834D-BE65-FA6A3F030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0F28C-ECF9-504C-AAB4-065CA5FB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A728D2C0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A728D2C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09E0BE-BDC3-D347-B0AA-F01C44614650}"/>
              </a:ext>
            </a:extLst>
          </p:cNvPr>
          <p:cNvSpPr/>
          <p:nvPr/>
        </p:nvSpPr>
        <p:spPr>
          <a:xfrm>
            <a:off x="628650" y="1631092"/>
            <a:ext cx="7886698" cy="4547286"/>
          </a:xfrm>
          <a:prstGeom prst="rect">
            <a:avLst/>
          </a:prstGeom>
          <a:solidFill>
            <a:srgbClr val="E7E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D8EF8-BB33-8841-8A3E-3CAF6055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900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NYCHA Voter Turnout: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FFB4D-6DF9-5549-9A47-DDB030130E20}"/>
              </a:ext>
            </a:extLst>
          </p:cNvPr>
          <p:cNvSpPr txBox="1"/>
          <p:nvPr/>
        </p:nvSpPr>
        <p:spPr>
          <a:xfrm>
            <a:off x="4976167" y="2903928"/>
            <a:ext cx="331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2016, 2020 Presidential Elections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DA715-FD2A-1341-8751-DE66208C958E}"/>
              </a:ext>
            </a:extLst>
          </p:cNvPr>
          <p:cNvSpPr txBox="1"/>
          <p:nvPr/>
        </p:nvSpPr>
        <p:spPr>
          <a:xfrm>
            <a:off x="4976167" y="3944116"/>
            <a:ext cx="370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2017, 2018, 2021 Municipal/Gubernatorial Elections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AA247-20B6-2E48-B5DE-91EC8CB79002}"/>
              </a:ext>
            </a:extLst>
          </p:cNvPr>
          <p:cNvSpPr txBox="1"/>
          <p:nvPr/>
        </p:nvSpPr>
        <p:spPr>
          <a:xfrm>
            <a:off x="4985998" y="5181016"/>
            <a:ext cx="3529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Major Primary Elections, 2016 – 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FE91B4-909E-4645-892D-D5CAAB6A7DAC}"/>
              </a:ext>
            </a:extLst>
          </p:cNvPr>
          <p:cNvGrpSpPr/>
          <p:nvPr/>
        </p:nvGrpSpPr>
        <p:grpSpPr>
          <a:xfrm>
            <a:off x="251266" y="1660417"/>
            <a:ext cx="2656704" cy="4511996"/>
            <a:chOff x="251266" y="1660417"/>
            <a:chExt cx="2656704" cy="4511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A4171B-7BD3-0043-A215-5BC4D4467586}"/>
                </a:ext>
              </a:extLst>
            </p:cNvPr>
            <p:cNvSpPr txBox="1"/>
            <p:nvPr/>
          </p:nvSpPr>
          <p:spPr>
            <a:xfrm>
              <a:off x="251266" y="2774565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43%</a:t>
              </a:r>
            </a:p>
            <a:p>
              <a:pPr algn="ctr"/>
              <a:r>
                <a:rPr lang="en-US" sz="2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FD7AEB-36E2-4A41-8C65-D9B29D248650}"/>
                </a:ext>
              </a:extLst>
            </p:cNvPr>
            <p:cNvSpPr txBox="1"/>
            <p:nvPr/>
          </p:nvSpPr>
          <p:spPr>
            <a:xfrm>
              <a:off x="251266" y="3888713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21%</a:t>
              </a:r>
            </a:p>
            <a:p>
              <a:pPr algn="ctr"/>
              <a:r>
                <a:rPr lang="en-US" sz="2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9215A9-34F8-4140-9105-242547272F5F}"/>
                </a:ext>
              </a:extLst>
            </p:cNvPr>
            <p:cNvSpPr txBox="1"/>
            <p:nvPr/>
          </p:nvSpPr>
          <p:spPr>
            <a:xfrm>
              <a:off x="251266" y="5002862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15%</a:t>
              </a:r>
            </a:p>
            <a:p>
              <a:pPr algn="ctr"/>
              <a:r>
                <a:rPr lang="en-US" sz="2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AVG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142EE-10E6-D540-8C82-7B74BA7E2258}"/>
                </a:ext>
              </a:extLst>
            </p:cNvPr>
            <p:cNvSpPr txBox="1"/>
            <p:nvPr/>
          </p:nvSpPr>
          <p:spPr>
            <a:xfrm>
              <a:off x="427112" y="1660417"/>
              <a:ext cx="2305012" cy="1169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C02427"/>
                  </a:solidFill>
                  <a:latin typeface="Helvetica"/>
                  <a:cs typeface="Arial"/>
                </a:rPr>
                <a:t>8.2%</a:t>
              </a:r>
              <a:endParaRPr lang="en-US" sz="5000" dirty="0">
                <a:solidFill>
                  <a:srgbClr val="000000"/>
                </a:solidFill>
                <a:latin typeface="Helvetica"/>
                <a:cs typeface="Arial"/>
              </a:endParaRPr>
            </a:p>
            <a:p>
              <a:pPr algn="ctr"/>
              <a:r>
                <a:rPr lang="en-US" sz="2000" b="1" dirty="0">
                  <a:solidFill>
                    <a:srgbClr val="C02427"/>
                  </a:solidFill>
                  <a:latin typeface="Helvetica"/>
                  <a:cs typeface="Helvetica"/>
                </a:rPr>
                <a:t>AVG</a:t>
              </a:r>
              <a:endParaRPr lang="en-US" sz="20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21C233-4B3D-3A44-8EF6-0FD5BBD16B78}"/>
              </a:ext>
            </a:extLst>
          </p:cNvPr>
          <p:cNvSpPr txBox="1"/>
          <p:nvPr/>
        </p:nvSpPr>
        <p:spPr>
          <a:xfrm>
            <a:off x="4985998" y="1902636"/>
            <a:ext cx="347952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TA Elections, 2021 – 2022</a:t>
            </a:r>
          </a:p>
          <a:p>
            <a:endParaRPr lang="en-US" sz="2000" dirty="0"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387A13-0B0A-8147-B099-35272B31940D}"/>
              </a:ext>
            </a:extLst>
          </p:cNvPr>
          <p:cNvGrpSpPr/>
          <p:nvPr/>
        </p:nvGrpSpPr>
        <p:grpSpPr>
          <a:xfrm>
            <a:off x="2144901" y="1654289"/>
            <a:ext cx="2656704" cy="4548616"/>
            <a:chOff x="2144901" y="1654289"/>
            <a:chExt cx="2656704" cy="45486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C103D8-8801-3B4B-96C7-7508E19AE65A}"/>
                </a:ext>
              </a:extLst>
            </p:cNvPr>
            <p:cNvSpPr txBox="1"/>
            <p:nvPr/>
          </p:nvSpPr>
          <p:spPr>
            <a:xfrm>
              <a:off x="2320747" y="1654289"/>
              <a:ext cx="2305012" cy="11695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C02427"/>
                  </a:solidFill>
                  <a:latin typeface="Helvetica"/>
                  <a:cs typeface="Arial"/>
                </a:rPr>
                <a:t>0.9%</a:t>
              </a:r>
            </a:p>
            <a:p>
              <a:pPr algn="ctr"/>
              <a:r>
                <a:rPr lang="en-US" sz="2000" b="1" dirty="0">
                  <a:solidFill>
                    <a:srgbClr val="C02427"/>
                  </a:solidFill>
                  <a:latin typeface="Helvetica"/>
                  <a:cs typeface="Arial"/>
                </a:rPr>
                <a:t>MIN</a:t>
              </a:r>
              <a:endParaRPr lang="en-US" sz="2000" dirty="0">
                <a:solidFill>
                  <a:srgbClr val="000000"/>
                </a:solidFill>
                <a:latin typeface="Helvetic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FEDF1-6B7A-7D48-91E8-C4AF7BE4A66D}"/>
                </a:ext>
              </a:extLst>
            </p:cNvPr>
            <p:cNvSpPr txBox="1"/>
            <p:nvPr/>
          </p:nvSpPr>
          <p:spPr>
            <a:xfrm>
              <a:off x="2144901" y="2780644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13%</a:t>
              </a:r>
            </a:p>
            <a:p>
              <a:pPr algn="ctr"/>
              <a:r>
                <a:rPr lang="en-US" sz="2000" b="1" dirty="0">
                  <a:solidFill>
                    <a:srgbClr val="78BF72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3DA68-058A-B249-BA5B-29AB01D371BF}"/>
                </a:ext>
              </a:extLst>
            </p:cNvPr>
            <p:cNvSpPr txBox="1"/>
            <p:nvPr/>
          </p:nvSpPr>
          <p:spPr>
            <a:xfrm>
              <a:off x="2144901" y="3906999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0.0%</a:t>
              </a:r>
            </a:p>
            <a:p>
              <a:pPr algn="ctr"/>
              <a:r>
                <a:rPr lang="en-US" sz="2000" b="1" dirty="0">
                  <a:solidFill>
                    <a:srgbClr val="8D5DB1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EE1210-4AA2-7C4E-AE2D-88DA9D1DF12A}"/>
                </a:ext>
              </a:extLst>
            </p:cNvPr>
            <p:cNvSpPr txBox="1"/>
            <p:nvPr/>
          </p:nvSpPr>
          <p:spPr>
            <a:xfrm>
              <a:off x="2144901" y="5033354"/>
              <a:ext cx="265670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0.0%</a:t>
              </a:r>
            </a:p>
            <a:p>
              <a:pPr algn="ctr"/>
              <a:r>
                <a:rPr lang="en-US" sz="2000" b="1" dirty="0">
                  <a:solidFill>
                    <a:srgbClr val="F3C63F"/>
                  </a:solidFill>
                  <a:latin typeface="Helvetica" pitchFamily="2" charset="0"/>
                  <a:cs typeface="Arial" panose="020B0604020202020204" pitchFamily="34" charset="0"/>
                </a:rPr>
                <a:t>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470464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Riis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Daphne Williams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93E552-33C2-D040-B3FB-AF5E5AC5B74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9F6AA-65F1-2246-8160-BCDD7E112D45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3,009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2,698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9DC76E-8B0E-BE4C-93E8-2C3F22C8038B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2679BF-A5C9-1649-A653-50DB532F5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1024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78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Queensbridge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Corinne Haynes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0717B-9CCC-AB40-8A0B-D7706B3A177E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25515-3821-1F47-9ABF-31DDBC0DE903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4,609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4,728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B14EC-D64E-2A4E-B0FF-51A1C0BC68C7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ABB70-51E2-B94D-8545-99FEF54B0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7452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13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8EF8-BB33-8841-8A3E-3CAF6055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900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 Election Turnout: Overview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353F92-33E2-3C46-BD93-A3F73BFDE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594179"/>
              </p:ext>
            </p:extLst>
          </p:nvPr>
        </p:nvGraphicFramePr>
        <p:xfrm>
          <a:off x="628650" y="1762540"/>
          <a:ext cx="7886700" cy="345881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149117">
                  <a:extLst>
                    <a:ext uri="{9D8B030D-6E8A-4147-A177-3AD203B41FA5}">
                      <a16:colId xmlns:a16="http://schemas.microsoft.com/office/drawing/2014/main" val="640360759"/>
                    </a:ext>
                  </a:extLst>
                </a:gridCol>
                <a:gridCol w="2230610">
                  <a:extLst>
                    <a:ext uri="{9D8B030D-6E8A-4147-A177-3AD203B41FA5}">
                      <a16:colId xmlns:a16="http://schemas.microsoft.com/office/drawing/2014/main" val="3206308695"/>
                    </a:ext>
                  </a:extLst>
                </a:gridCol>
                <a:gridCol w="2506973">
                  <a:extLst>
                    <a:ext uri="{9D8B030D-6E8A-4147-A177-3AD203B41FA5}">
                      <a16:colId xmlns:a16="http://schemas.microsoft.com/office/drawing/2014/main" val="1759246417"/>
                    </a:ext>
                  </a:extLst>
                </a:gridCol>
              </a:tblGrid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CCOP District</a:t>
                      </a:r>
                      <a:endParaRPr lang="en-US" sz="1400" b="1" i="1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(2021-2022)</a:t>
                      </a:r>
                      <a:endParaRPr lang="en-US" sz="1400" b="1" i="1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Minimum (2021-2022)</a:t>
                      </a:r>
                      <a:endParaRPr lang="en-US" sz="1400" b="1" i="1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6742144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Bronx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3050937267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Bronx North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274320" marT="9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9.1%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7018182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Bronx South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274320" marT="9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8523270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1421854160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 East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7068548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 South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9946246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Brooklyn West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8.8%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245923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Manhattan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3161972070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Manhattan North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0.9%</a:t>
                      </a:r>
                      <a:endParaRPr lang="en-US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5853603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Manhattan South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2880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13.8%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2.6%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9621679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Queens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7.8%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1519219377"/>
                  </a:ext>
                </a:extLst>
              </a:tr>
              <a:tr h="26606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Staten Island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182880" marT="9525" marB="0" anchor="b"/>
                </a:tc>
                <a:extLst>
                  <a:ext uri="{0D108BD9-81ED-4DB2-BD59-A6C34878D82A}">
                    <a16:rowId xmlns:a16="http://schemas.microsoft.com/office/drawing/2014/main" val="23000037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1452DC-6875-3B48-A2CD-48F01C6B9335}"/>
              </a:ext>
            </a:extLst>
          </p:cNvPr>
          <p:cNvSpPr txBox="1"/>
          <p:nvPr/>
        </p:nvSpPr>
        <p:spPr>
          <a:xfrm>
            <a:off x="628650" y="5459896"/>
            <a:ext cx="7886700" cy="646331"/>
          </a:xfrm>
          <a:prstGeom prst="rect">
            <a:avLst/>
          </a:prstGeom>
          <a:solidFill>
            <a:srgbClr val="E7EFFF"/>
          </a:solidFill>
        </p:spPr>
        <p:txBody>
          <a:bodyPr wrap="square" rtlCol="0">
            <a:spAutoFit/>
          </a:bodyPr>
          <a:lstStyle/>
          <a:p>
            <a:pPr>
              <a:tabLst>
                <a:tab pos="3194050" algn="l"/>
              </a:tabLs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Highest Average Turnout:  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13.8%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(Manhattan South)</a:t>
            </a:r>
          </a:p>
          <a:p>
            <a:pPr>
              <a:tabLst>
                <a:tab pos="3194050" algn="l"/>
              </a:tabLst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Lowest Average Turnout:   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4.0%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(Manhattan North)</a:t>
            </a:r>
          </a:p>
        </p:txBody>
      </p:sp>
    </p:spTree>
    <p:extLst>
      <p:ext uri="{BB962C8B-B14F-4D97-AF65-F5344CB8AC3E}">
        <p14:creationId xmlns:p14="http://schemas.microsoft.com/office/powerpoint/2010/main" val="1512902941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BAB413-2C8E-FC42-A6EA-027920CD2A0A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39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Jackson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Daniel Barber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9A325C-CA37-C04B-8E0F-6EE335C48FA7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7417E-19F6-2B42-B2C4-7B7ABFA92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116534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7836ACA-BC8C-BC46-A47B-31BAE68D76AD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1,467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1,832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2278063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21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0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69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Red Hook West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Karen Blondel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B435A-BC80-DF4F-B8B6-BD7560AD6930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5F7C8-D470-6E4C-8060-CC58735CE6E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2,171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2,461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2F42AF-1A8B-C44E-BAF5-1F7A8C3A1529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6994981-DBE7-7841-9738-024103C33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72997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18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0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Polo Grounds Towers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Serena Chandler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06A74-3ED4-F94F-BAD7-6096B1A965CC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67B4B-EE8D-CC48-A705-9BF099736D5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2,711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2,922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3A6D3-9193-B742-8E02-8A190B1172A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37363E-78FF-E74C-9360-B71CBDCEC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59933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50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70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Soundview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Anne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9BD61-2F31-4343-89DD-532DC13FF16B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7C1E9-13D9-AC48-9795-0D9073DF2922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2,021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2,351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D60D8C-91A3-7C4B-8BD2-8B34BC7E22AF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262020-0241-2741-A3BF-00C66309B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223572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8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Howard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Naomi Johnson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CD2D5-67B7-FD4B-956F-F470055039B4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D7C4B-B411-6743-8BD6-3CB80430F1D7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1,219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1,421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2020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Prim.*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D90F4-26A5-1942-AFD4-94048DED3EC0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33C42D-C6EA-5743-B5C7-D163230B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14715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0.8%*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F69130-D91C-CC44-A601-EE32E9E07EFA}"/>
              </a:ext>
            </a:extLst>
          </p:cNvPr>
          <p:cNvSpPr txBox="1"/>
          <p:nvPr/>
        </p:nvSpPr>
        <p:spPr>
          <a:xfrm>
            <a:off x="5950889" y="6143001"/>
            <a:ext cx="3379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*Outlier. Possible BOE administrative error.</a:t>
            </a:r>
          </a:p>
        </p:txBody>
      </p:sp>
    </p:spTree>
    <p:extLst>
      <p:ext uri="{BB962C8B-B14F-4D97-AF65-F5344CB8AC3E}">
        <p14:creationId xmlns:p14="http://schemas.microsoft.com/office/powerpoint/2010/main" val="145800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Bland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Bridget </a:t>
            </a:r>
            <a:r>
              <a:rPr lang="en-US" sz="1600" i="1" dirty="0" err="1">
                <a:solidFill>
                  <a:schemeClr val="bg1"/>
                </a:solidFill>
              </a:rPr>
              <a:t>Marachilian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0F4E9-BC34-7449-ADE7-3D5A46A29236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AE9D0-A7B8-5746-92C2-4019A384D536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644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643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Gen.*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AC0E4-911C-424A-A921-C3B4226C0EB2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8AA0E4-4B87-3D4B-B1C8-AD8AE0B3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19582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0.6%*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10993F-E7A0-4248-AB93-75A4C555599B}"/>
              </a:ext>
            </a:extLst>
          </p:cNvPr>
          <p:cNvSpPr txBox="1"/>
          <p:nvPr/>
        </p:nvSpPr>
        <p:spPr>
          <a:xfrm>
            <a:off x="5950889" y="6143001"/>
            <a:ext cx="3379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*Outlier. Possible BOE administrative error.</a:t>
            </a:r>
          </a:p>
        </p:txBody>
      </p:sp>
    </p:spTree>
    <p:extLst>
      <p:ext uri="{BB962C8B-B14F-4D97-AF65-F5344CB8AC3E}">
        <p14:creationId xmlns:p14="http://schemas.microsoft.com/office/powerpoint/2010/main" val="297293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B45C-E71C-6247-89D3-E7D5363022E5}"/>
              </a:ext>
            </a:extLst>
          </p:cNvPr>
          <p:cNvSpPr/>
          <p:nvPr/>
        </p:nvSpPr>
        <p:spPr>
          <a:xfrm>
            <a:off x="556591" y="728870"/>
            <a:ext cx="3604592" cy="53671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790E7-A6F2-694D-840F-ABB898AD8EF5}"/>
              </a:ext>
            </a:extLst>
          </p:cNvPr>
          <p:cNvSpPr/>
          <p:nvPr/>
        </p:nvSpPr>
        <p:spPr>
          <a:xfrm>
            <a:off x="4678018" y="728871"/>
            <a:ext cx="3816626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Nostrand Houses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T.A. President: Barbara McFadden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76B0C-8D2A-CB48-99D1-D57E1EC28B05}"/>
              </a:ext>
            </a:extLst>
          </p:cNvPr>
          <p:cNvSpPr/>
          <p:nvPr/>
        </p:nvSpPr>
        <p:spPr>
          <a:xfrm>
            <a:off x="4678018" y="1974574"/>
            <a:ext cx="3816626" cy="4121427"/>
          </a:xfrm>
          <a:prstGeom prst="rect">
            <a:avLst/>
          </a:prstGeom>
          <a:solidFill>
            <a:srgbClr val="EDF3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EBC59-EEFD-3B43-9D50-4381D89792BF}"/>
              </a:ext>
            </a:extLst>
          </p:cNvPr>
          <p:cNvSpPr/>
          <p:nvPr/>
        </p:nvSpPr>
        <p:spPr>
          <a:xfrm>
            <a:off x="4929810" y="2077276"/>
            <a:ext cx="3379305" cy="1951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Adult Pop.	1,636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Voters	1,751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Turnout Election	2016 Gen.</a:t>
            </a:r>
          </a:p>
          <a:p>
            <a:pPr>
              <a:tabLst>
                <a:tab pos="2278063" algn="l"/>
              </a:tabLs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 Turnout Election	2017 Prim.</a:t>
            </a:r>
          </a:p>
          <a:p>
            <a:pPr>
              <a:tabLst>
                <a:tab pos="1819275" algn="l"/>
              </a:tabLst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8C18C-1E3C-F941-9E1E-192320395B5A}"/>
              </a:ext>
            </a:extLst>
          </p:cNvPr>
          <p:cNvSpPr/>
          <p:nvPr/>
        </p:nvSpPr>
        <p:spPr>
          <a:xfrm>
            <a:off x="4929810" y="3818591"/>
            <a:ext cx="3379305" cy="377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1400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Turnout in Recent Elections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B816C1-E696-F44C-9EE6-C6700634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61606"/>
              </p:ext>
            </p:extLst>
          </p:nvPr>
        </p:nvGraphicFramePr>
        <p:xfrm>
          <a:off x="4929809" y="4196279"/>
          <a:ext cx="3379306" cy="17791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5155">
                  <a:extLst>
                    <a:ext uri="{9D8B030D-6E8A-4147-A177-3AD203B41FA5}">
                      <a16:colId xmlns:a16="http://schemas.microsoft.com/office/drawing/2014/main" val="2930169143"/>
                    </a:ext>
                  </a:extLst>
                </a:gridCol>
                <a:gridCol w="889123">
                  <a:extLst>
                    <a:ext uri="{9D8B030D-6E8A-4147-A177-3AD203B41FA5}">
                      <a16:colId xmlns:a16="http://schemas.microsoft.com/office/drawing/2014/main" val="3972205603"/>
                    </a:ext>
                  </a:extLst>
                </a:gridCol>
                <a:gridCol w="815028">
                  <a:extLst>
                    <a:ext uri="{9D8B030D-6E8A-4147-A177-3AD203B41FA5}">
                      <a16:colId xmlns:a16="http://schemas.microsoft.com/office/drawing/2014/main" val="3312156277"/>
                    </a:ext>
                  </a:extLst>
                </a:gridCol>
              </a:tblGrid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2383138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517022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787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 (Gubernatorial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906023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(Municipal)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01776"/>
                  </a:ext>
                </a:extLst>
              </a:tr>
              <a:tr h="2965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 (Presidential)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101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34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13177</TotalTime>
  <Words>924</Words>
  <Application>Microsoft Macintosh PowerPoint</Application>
  <PresentationFormat>Letter Paper (8.5x11 in)</PresentationFormat>
  <Paragraphs>327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NYCHA Voter Turnout: Overview</vt:lpstr>
      <vt:lpstr>TA Election Turnout: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Slugg, Kyle</dc:creator>
  <cp:lastModifiedBy>Slugg, Kyle</cp:lastModifiedBy>
  <cp:revision>46</cp:revision>
  <cp:lastPrinted>2022-08-01T18:18:41Z</cp:lastPrinted>
  <dcterms:created xsi:type="dcterms:W3CDTF">2022-07-29T20:14:35Z</dcterms:created>
  <dcterms:modified xsi:type="dcterms:W3CDTF">2022-08-23T12:13:20Z</dcterms:modified>
</cp:coreProperties>
</file>